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Grid="0">
      <p:cViewPr varScale="1">
        <p:scale>
          <a:sx n="48" d="100"/>
          <a:sy n="4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hyperlink" Target="https://www.amadoresdemusica.org.pt/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doresdemusica.org.pt/" TargetMode="External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73C87-80FE-41D1-A2D4-C4804220A42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36B3D5D-8FCC-485A-8632-A075EFB9DE67}">
      <dgm:prSet/>
      <dgm:spPr/>
      <dgm:t>
        <a:bodyPr/>
        <a:lstStyle/>
        <a:p>
          <a:pPr algn="l"/>
          <a:r>
            <a:rPr lang="pt-PT" b="0" dirty="0"/>
            <a:t>Academia de Amadores de Música</a:t>
          </a:r>
        </a:p>
        <a:p>
          <a:pPr algn="l"/>
          <a:r>
            <a:rPr lang="pt-PT" b="0" dirty="0"/>
            <a:t>Rua Nova da Trindade, 18-2º </a:t>
          </a:r>
          <a:r>
            <a:rPr lang="pt-PT" b="0" dirty="0" err="1"/>
            <a:t>Esq</a:t>
          </a:r>
          <a:endParaRPr lang="pt-PT" b="0" dirty="0"/>
        </a:p>
        <a:p>
          <a:pPr algn="l"/>
          <a:r>
            <a:rPr lang="pt-PT" b="0" dirty="0"/>
            <a:t>1200-303 Lisboa</a:t>
          </a:r>
        </a:p>
        <a:p>
          <a:pPr algn="ctr"/>
          <a:endParaRPr lang="pt-PT" dirty="0"/>
        </a:p>
      </dgm:t>
    </dgm:pt>
    <dgm:pt modelId="{6D54DB34-8AEA-4B86-90CF-5EC6DCCBA8B5}" type="parTrans" cxnId="{0D4B5481-1119-4D5C-821E-4869A6252CDE}">
      <dgm:prSet/>
      <dgm:spPr/>
      <dgm:t>
        <a:bodyPr/>
        <a:lstStyle/>
        <a:p>
          <a:endParaRPr lang="en-US"/>
        </a:p>
      </dgm:t>
    </dgm:pt>
    <dgm:pt modelId="{268CB30A-22FA-4964-AE36-EDAD7EA700B7}" type="sibTrans" cxnId="{0D4B5481-1119-4D5C-821E-4869A6252CDE}">
      <dgm:prSet/>
      <dgm:spPr/>
      <dgm:t>
        <a:bodyPr/>
        <a:lstStyle/>
        <a:p>
          <a:endParaRPr lang="en-US"/>
        </a:p>
      </dgm:t>
    </dgm:pt>
    <dgm:pt modelId="{8F9C9BD1-C0C1-4878-BADB-40ABDE3D042E}">
      <dgm:prSet/>
      <dgm:spPr/>
      <dgm:t>
        <a:bodyPr/>
        <a:lstStyle/>
        <a:p>
          <a:r>
            <a:rPr lang="pt-PT" u="none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www.amadoresdemusica.org.pt</a:t>
          </a:r>
          <a:endParaRPr lang="en-US" u="none" dirty="0">
            <a:solidFill>
              <a:schemeClr val="tx1"/>
            </a:solidFill>
          </a:endParaRPr>
        </a:p>
      </dgm:t>
    </dgm:pt>
    <dgm:pt modelId="{201D0FF8-156C-448C-A3CE-56E94648EA5A}" type="parTrans" cxnId="{AA4AE32B-C39F-43AC-949F-D3916E662F0D}">
      <dgm:prSet/>
      <dgm:spPr/>
      <dgm:t>
        <a:bodyPr/>
        <a:lstStyle/>
        <a:p>
          <a:endParaRPr lang="en-US"/>
        </a:p>
      </dgm:t>
    </dgm:pt>
    <dgm:pt modelId="{541A9258-F610-4693-9826-E75F3ACDF2BD}" type="sibTrans" cxnId="{AA4AE32B-C39F-43AC-949F-D3916E662F0D}">
      <dgm:prSet/>
      <dgm:spPr/>
      <dgm:t>
        <a:bodyPr/>
        <a:lstStyle/>
        <a:p>
          <a:endParaRPr lang="en-US"/>
        </a:p>
      </dgm:t>
    </dgm:pt>
    <dgm:pt modelId="{83C930A2-1D7B-4050-BBD6-5079A9D4C769}">
      <dgm:prSet/>
      <dgm:spPr/>
      <dgm:t>
        <a:bodyPr/>
        <a:lstStyle/>
        <a:p>
          <a:r>
            <a:rPr lang="pt-PT" dirty="0"/>
            <a:t>Tel: 21 342 50 22</a:t>
          </a:r>
          <a:endParaRPr lang="en-US" dirty="0"/>
        </a:p>
      </dgm:t>
    </dgm:pt>
    <dgm:pt modelId="{807DC822-35E8-44C9-AD88-ED4C9A8E4412}" type="parTrans" cxnId="{5DD568A3-61DF-4B4F-91D7-A1E80F972522}">
      <dgm:prSet/>
      <dgm:spPr/>
      <dgm:t>
        <a:bodyPr/>
        <a:lstStyle/>
        <a:p>
          <a:endParaRPr lang="en-US"/>
        </a:p>
      </dgm:t>
    </dgm:pt>
    <dgm:pt modelId="{44FD78C9-E9B3-4D33-87A3-232C4350321E}" type="sibTrans" cxnId="{5DD568A3-61DF-4B4F-91D7-A1E80F972522}">
      <dgm:prSet/>
      <dgm:spPr/>
      <dgm:t>
        <a:bodyPr/>
        <a:lstStyle/>
        <a:p>
          <a:endParaRPr lang="en-US"/>
        </a:p>
      </dgm:t>
    </dgm:pt>
    <dgm:pt modelId="{299803E6-8C09-46AD-9DBA-7ACA2F3ED0E5}">
      <dgm:prSet/>
      <dgm:spPr/>
      <dgm:t>
        <a:bodyPr/>
        <a:lstStyle/>
        <a:p>
          <a:r>
            <a:rPr lang="pt-PT" dirty="0"/>
            <a:t>geral@amadoresdemusica.org.pt</a:t>
          </a:r>
          <a:endParaRPr lang="en-US" dirty="0"/>
        </a:p>
      </dgm:t>
    </dgm:pt>
    <dgm:pt modelId="{E4C2E418-520F-449B-8CEC-DA7F64FFCB19}" type="sibTrans" cxnId="{268657A7-C4BD-4AA0-9A50-DF828345251B}">
      <dgm:prSet/>
      <dgm:spPr/>
      <dgm:t>
        <a:bodyPr/>
        <a:lstStyle/>
        <a:p>
          <a:endParaRPr lang="en-US"/>
        </a:p>
      </dgm:t>
    </dgm:pt>
    <dgm:pt modelId="{1CED3566-B0DD-4F41-A3CC-8E6B36F3D7F2}" type="parTrans" cxnId="{268657A7-C4BD-4AA0-9A50-DF828345251B}">
      <dgm:prSet/>
      <dgm:spPr/>
      <dgm:t>
        <a:bodyPr/>
        <a:lstStyle/>
        <a:p>
          <a:endParaRPr lang="en-US"/>
        </a:p>
      </dgm:t>
    </dgm:pt>
    <dgm:pt modelId="{A1716B1F-16AF-45A1-BB66-62651CFF97A6}" type="pres">
      <dgm:prSet presAssocID="{A5873C87-80FE-41D1-A2D4-C4804220A422}" presName="root" presStyleCnt="0">
        <dgm:presLayoutVars>
          <dgm:dir/>
          <dgm:resizeHandles val="exact"/>
        </dgm:presLayoutVars>
      </dgm:prSet>
      <dgm:spPr/>
    </dgm:pt>
    <dgm:pt modelId="{434FA132-9263-4FAA-8A23-BBF7B7F5A4D8}" type="pres">
      <dgm:prSet presAssocID="{E36B3D5D-8FCC-485A-8632-A075EFB9DE67}" presName="compNode" presStyleCnt="0"/>
      <dgm:spPr/>
    </dgm:pt>
    <dgm:pt modelId="{1429BC1F-C9B2-4FEF-AAD1-D8BD0DC6C6BA}" type="pres">
      <dgm:prSet presAssocID="{E36B3D5D-8FCC-485A-8632-A075EFB9DE67}" presName="iconRect" presStyleLbl="node1" presStyleIdx="0" presStyleCnt="4" custLinFactX="-186482" custLinFactY="152348" custLinFactNeighborX="-200000" custLinFactNeighborY="2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</dgm:spPr>
    </dgm:pt>
    <dgm:pt modelId="{44C4ED6B-2F1C-4E0E-AA41-847AB93E163F}" type="pres">
      <dgm:prSet presAssocID="{E36B3D5D-8FCC-485A-8632-A075EFB9DE67}" presName="spaceRect" presStyleCnt="0"/>
      <dgm:spPr/>
    </dgm:pt>
    <dgm:pt modelId="{3111CD8A-87BE-49AA-9F38-BCEE3791CEB2}" type="pres">
      <dgm:prSet presAssocID="{E36B3D5D-8FCC-485A-8632-A075EFB9DE67}" presName="textRect" presStyleLbl="revTx" presStyleIdx="0" presStyleCnt="4" custAng="0" custScaleX="310472" custScaleY="904988" custLinFactNeighborX="32672" custLinFactNeighborY="67396">
        <dgm:presLayoutVars>
          <dgm:chMax val="1"/>
          <dgm:chPref val="1"/>
        </dgm:presLayoutVars>
      </dgm:prSet>
      <dgm:spPr/>
    </dgm:pt>
    <dgm:pt modelId="{6858DDFB-3305-400C-90BA-25EB627F5BAA}" type="pres">
      <dgm:prSet presAssocID="{268CB30A-22FA-4964-AE36-EDAD7EA700B7}" presName="sibTrans" presStyleCnt="0"/>
      <dgm:spPr/>
    </dgm:pt>
    <dgm:pt modelId="{56D0490E-D10C-4146-9EB5-C71F91811476}" type="pres">
      <dgm:prSet presAssocID="{8F9C9BD1-C0C1-4878-BADB-40ABDE3D042E}" presName="compNode" presStyleCnt="0"/>
      <dgm:spPr/>
    </dgm:pt>
    <dgm:pt modelId="{3E7D3868-8CD3-44DA-9537-FBE5D4912112}" type="pres">
      <dgm:prSet presAssocID="{8F9C9BD1-C0C1-4878-BADB-40ABDE3D042E}" presName="iconRect" presStyleLbl="node1" presStyleIdx="1" presStyleCnt="4" custLinFactX="-535275" custLinFactY="-100000" custLinFactNeighborX="-600000" custLinFactNeighborY="-1357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ACB024BB-168E-476A-A248-FFAE428D6AEC}" type="pres">
      <dgm:prSet presAssocID="{8F9C9BD1-C0C1-4878-BADB-40ABDE3D042E}" presName="spaceRect" presStyleCnt="0"/>
      <dgm:spPr/>
    </dgm:pt>
    <dgm:pt modelId="{F00E7830-7B52-4DB7-B738-B8C25FAF85C2}" type="pres">
      <dgm:prSet presAssocID="{8F9C9BD1-C0C1-4878-BADB-40ABDE3D042E}" presName="textRect" presStyleLbl="revTx" presStyleIdx="1" presStyleCnt="4" custFlipVert="0" custScaleX="328944" custScaleY="79326" custLinFactX="-158627" custLinFactY="100000" custLinFactNeighborX="-200000" custLinFactNeighborY="118091">
        <dgm:presLayoutVars>
          <dgm:chMax val="1"/>
          <dgm:chPref val="1"/>
        </dgm:presLayoutVars>
      </dgm:prSet>
      <dgm:spPr/>
    </dgm:pt>
    <dgm:pt modelId="{57F06E6D-4333-40EB-9719-62A10E6304F4}" type="pres">
      <dgm:prSet presAssocID="{541A9258-F610-4693-9826-E75F3ACDF2BD}" presName="sibTrans" presStyleCnt="0"/>
      <dgm:spPr/>
    </dgm:pt>
    <dgm:pt modelId="{E346E354-3B17-4205-913B-04E523132D36}" type="pres">
      <dgm:prSet presAssocID="{83C930A2-1D7B-4050-BBD6-5079A9D4C769}" presName="compNode" presStyleCnt="0"/>
      <dgm:spPr/>
    </dgm:pt>
    <dgm:pt modelId="{AAD675B3-CE14-40ED-9DF3-4F2AEFDC3F47}" type="pres">
      <dgm:prSet presAssocID="{83C930A2-1D7B-4050-BBD6-5079A9D4C769}" presName="iconRect" presStyleLbl="node1" presStyleIdx="2" presStyleCnt="4" custLinFactX="-200000" custLinFactY="-300000" custLinFactNeighborX="-257509" custLinFactNeighborY="-31468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</dgm:pt>
    <dgm:pt modelId="{1D9F2334-D3A8-4371-9C34-45AB4D3929A5}" type="pres">
      <dgm:prSet presAssocID="{83C930A2-1D7B-4050-BBD6-5079A9D4C769}" presName="spaceRect" presStyleCnt="0"/>
      <dgm:spPr/>
    </dgm:pt>
    <dgm:pt modelId="{C61B50DD-3B26-48B5-86E7-C5D5486B7E21}" type="pres">
      <dgm:prSet presAssocID="{83C930A2-1D7B-4050-BBD6-5079A9D4C769}" presName="textRect" presStyleLbl="revTx" presStyleIdx="2" presStyleCnt="4" custScaleX="123310" custLinFactX="-576" custLinFactY="-400000" custLinFactNeighborX="-100000" custLinFactNeighborY="-407009">
        <dgm:presLayoutVars>
          <dgm:chMax val="1"/>
          <dgm:chPref val="1"/>
        </dgm:presLayoutVars>
      </dgm:prSet>
      <dgm:spPr/>
    </dgm:pt>
    <dgm:pt modelId="{C0D4EE9F-B644-4D43-B2B8-2DB63285ECC8}" type="pres">
      <dgm:prSet presAssocID="{44FD78C9-E9B3-4D33-87A3-232C4350321E}" presName="sibTrans" presStyleCnt="0"/>
      <dgm:spPr/>
    </dgm:pt>
    <dgm:pt modelId="{2FEAEB73-A7A0-4F43-97B8-A359BE2C93C5}" type="pres">
      <dgm:prSet presAssocID="{299803E6-8C09-46AD-9DBA-7ACA2F3ED0E5}" presName="compNode" presStyleCnt="0"/>
      <dgm:spPr/>
    </dgm:pt>
    <dgm:pt modelId="{03F3CC12-3938-464E-BE2E-67FE3C2E3857}" type="pres">
      <dgm:prSet presAssocID="{299803E6-8C09-46AD-9DBA-7ACA2F3ED0E5}" presName="iconRect" presStyleLbl="node1" presStyleIdx="3" presStyleCnt="4" custLinFactX="-430737" custLinFactY="-200000" custLinFactNeighborX="-500000" custLinFactNeighborY="-2714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</dgm:pt>
    <dgm:pt modelId="{C73E1087-C834-4E21-879D-57449585B4BA}" type="pres">
      <dgm:prSet presAssocID="{299803E6-8C09-46AD-9DBA-7ACA2F3ED0E5}" presName="spaceRect" presStyleCnt="0"/>
      <dgm:spPr/>
    </dgm:pt>
    <dgm:pt modelId="{9D10EF83-D923-4398-B15E-FCEF83091442}" type="pres">
      <dgm:prSet presAssocID="{299803E6-8C09-46AD-9DBA-7ACA2F3ED0E5}" presName="textRect" presStyleLbl="revTx" presStyleIdx="3" presStyleCnt="4" custScaleX="264958" custScaleY="57577" custLinFactX="-100000" custLinFactY="-559007" custLinFactNeighborX="-187550" custLinFactNeighborY="-600000">
        <dgm:presLayoutVars>
          <dgm:chMax val="1"/>
          <dgm:chPref val="1"/>
        </dgm:presLayoutVars>
      </dgm:prSet>
      <dgm:spPr/>
    </dgm:pt>
  </dgm:ptLst>
  <dgm:cxnLst>
    <dgm:cxn modelId="{AA4AE32B-C39F-43AC-949F-D3916E662F0D}" srcId="{A5873C87-80FE-41D1-A2D4-C4804220A422}" destId="{8F9C9BD1-C0C1-4878-BADB-40ABDE3D042E}" srcOrd="1" destOrd="0" parTransId="{201D0FF8-156C-448C-A3CE-56E94648EA5A}" sibTransId="{541A9258-F610-4693-9826-E75F3ACDF2BD}"/>
    <dgm:cxn modelId="{24C44C34-F1DC-429A-B2A8-2FD92586F43A}" type="presOf" srcId="{E36B3D5D-8FCC-485A-8632-A075EFB9DE67}" destId="{3111CD8A-87BE-49AA-9F38-BCEE3791CEB2}" srcOrd="0" destOrd="0" presId="urn:microsoft.com/office/officeart/2018/2/layout/IconLabelList"/>
    <dgm:cxn modelId="{0A5E436C-AE57-412D-8275-B0649B833EBC}" type="presOf" srcId="{8F9C9BD1-C0C1-4878-BADB-40ABDE3D042E}" destId="{F00E7830-7B52-4DB7-B738-B8C25FAF85C2}" srcOrd="0" destOrd="0" presId="urn:microsoft.com/office/officeart/2018/2/layout/IconLabelList"/>
    <dgm:cxn modelId="{0D4B5481-1119-4D5C-821E-4869A6252CDE}" srcId="{A5873C87-80FE-41D1-A2D4-C4804220A422}" destId="{E36B3D5D-8FCC-485A-8632-A075EFB9DE67}" srcOrd="0" destOrd="0" parTransId="{6D54DB34-8AEA-4B86-90CF-5EC6DCCBA8B5}" sibTransId="{268CB30A-22FA-4964-AE36-EDAD7EA700B7}"/>
    <dgm:cxn modelId="{2360409F-C92A-4681-BE29-60BBC04B9541}" type="presOf" srcId="{299803E6-8C09-46AD-9DBA-7ACA2F3ED0E5}" destId="{9D10EF83-D923-4398-B15E-FCEF83091442}" srcOrd="0" destOrd="0" presId="urn:microsoft.com/office/officeart/2018/2/layout/IconLabelList"/>
    <dgm:cxn modelId="{5DD568A3-61DF-4B4F-91D7-A1E80F972522}" srcId="{A5873C87-80FE-41D1-A2D4-C4804220A422}" destId="{83C930A2-1D7B-4050-BBD6-5079A9D4C769}" srcOrd="2" destOrd="0" parTransId="{807DC822-35E8-44C9-AD88-ED4C9A8E4412}" sibTransId="{44FD78C9-E9B3-4D33-87A3-232C4350321E}"/>
    <dgm:cxn modelId="{268657A7-C4BD-4AA0-9A50-DF828345251B}" srcId="{A5873C87-80FE-41D1-A2D4-C4804220A422}" destId="{299803E6-8C09-46AD-9DBA-7ACA2F3ED0E5}" srcOrd="3" destOrd="0" parTransId="{1CED3566-B0DD-4F41-A3CC-8E6B36F3D7F2}" sibTransId="{E4C2E418-520F-449B-8CEC-DA7F64FFCB19}"/>
    <dgm:cxn modelId="{75A0E2AC-CEC5-4A1F-B2D8-18C5637959FB}" type="presOf" srcId="{83C930A2-1D7B-4050-BBD6-5079A9D4C769}" destId="{C61B50DD-3B26-48B5-86E7-C5D5486B7E21}" srcOrd="0" destOrd="0" presId="urn:microsoft.com/office/officeart/2018/2/layout/IconLabelList"/>
    <dgm:cxn modelId="{8DCF97F2-CC35-4A83-8778-6C0AA342B386}" type="presOf" srcId="{A5873C87-80FE-41D1-A2D4-C4804220A422}" destId="{A1716B1F-16AF-45A1-BB66-62651CFF97A6}" srcOrd="0" destOrd="0" presId="urn:microsoft.com/office/officeart/2018/2/layout/IconLabelList"/>
    <dgm:cxn modelId="{07C07B4B-C728-4855-A1BA-C66509DD5344}" type="presParOf" srcId="{A1716B1F-16AF-45A1-BB66-62651CFF97A6}" destId="{434FA132-9263-4FAA-8A23-BBF7B7F5A4D8}" srcOrd="0" destOrd="0" presId="urn:microsoft.com/office/officeart/2018/2/layout/IconLabelList"/>
    <dgm:cxn modelId="{31F6DC91-FC1B-44AB-AAF7-5F4F339737BF}" type="presParOf" srcId="{434FA132-9263-4FAA-8A23-BBF7B7F5A4D8}" destId="{1429BC1F-C9B2-4FEF-AAD1-D8BD0DC6C6BA}" srcOrd="0" destOrd="0" presId="urn:microsoft.com/office/officeart/2018/2/layout/IconLabelList"/>
    <dgm:cxn modelId="{B45438F6-5A71-483F-9961-381F5054942D}" type="presParOf" srcId="{434FA132-9263-4FAA-8A23-BBF7B7F5A4D8}" destId="{44C4ED6B-2F1C-4E0E-AA41-847AB93E163F}" srcOrd="1" destOrd="0" presId="urn:microsoft.com/office/officeart/2018/2/layout/IconLabelList"/>
    <dgm:cxn modelId="{767F9C7D-F647-4F9D-AB73-AAD6A5FAB139}" type="presParOf" srcId="{434FA132-9263-4FAA-8A23-BBF7B7F5A4D8}" destId="{3111CD8A-87BE-49AA-9F38-BCEE3791CEB2}" srcOrd="2" destOrd="0" presId="urn:microsoft.com/office/officeart/2018/2/layout/IconLabelList"/>
    <dgm:cxn modelId="{8467790A-5768-476E-80C1-4EB6E3CF66AD}" type="presParOf" srcId="{A1716B1F-16AF-45A1-BB66-62651CFF97A6}" destId="{6858DDFB-3305-400C-90BA-25EB627F5BAA}" srcOrd="1" destOrd="0" presId="urn:microsoft.com/office/officeart/2018/2/layout/IconLabelList"/>
    <dgm:cxn modelId="{405F631D-C528-493B-B7A5-DB93CD6CAF4B}" type="presParOf" srcId="{A1716B1F-16AF-45A1-BB66-62651CFF97A6}" destId="{56D0490E-D10C-4146-9EB5-C71F91811476}" srcOrd="2" destOrd="0" presId="urn:microsoft.com/office/officeart/2018/2/layout/IconLabelList"/>
    <dgm:cxn modelId="{108A9565-4BA7-4E83-AAC6-A487306FAA78}" type="presParOf" srcId="{56D0490E-D10C-4146-9EB5-C71F91811476}" destId="{3E7D3868-8CD3-44DA-9537-FBE5D4912112}" srcOrd="0" destOrd="0" presId="urn:microsoft.com/office/officeart/2018/2/layout/IconLabelList"/>
    <dgm:cxn modelId="{1DCF4103-A263-42B2-8D90-8719FCF0D8D1}" type="presParOf" srcId="{56D0490E-D10C-4146-9EB5-C71F91811476}" destId="{ACB024BB-168E-476A-A248-FFAE428D6AEC}" srcOrd="1" destOrd="0" presId="urn:microsoft.com/office/officeart/2018/2/layout/IconLabelList"/>
    <dgm:cxn modelId="{7CBF8BAB-1D4A-4B05-9C35-5EC9101AECDB}" type="presParOf" srcId="{56D0490E-D10C-4146-9EB5-C71F91811476}" destId="{F00E7830-7B52-4DB7-B738-B8C25FAF85C2}" srcOrd="2" destOrd="0" presId="urn:microsoft.com/office/officeart/2018/2/layout/IconLabelList"/>
    <dgm:cxn modelId="{F0D5D77A-DE25-4F2C-9115-583245167918}" type="presParOf" srcId="{A1716B1F-16AF-45A1-BB66-62651CFF97A6}" destId="{57F06E6D-4333-40EB-9719-62A10E6304F4}" srcOrd="3" destOrd="0" presId="urn:microsoft.com/office/officeart/2018/2/layout/IconLabelList"/>
    <dgm:cxn modelId="{379477C3-3519-4855-B608-B3DBFDA77038}" type="presParOf" srcId="{A1716B1F-16AF-45A1-BB66-62651CFF97A6}" destId="{E346E354-3B17-4205-913B-04E523132D36}" srcOrd="4" destOrd="0" presId="urn:microsoft.com/office/officeart/2018/2/layout/IconLabelList"/>
    <dgm:cxn modelId="{CA2A24CB-A48D-4B7D-9D1F-1A63EACB1180}" type="presParOf" srcId="{E346E354-3B17-4205-913B-04E523132D36}" destId="{AAD675B3-CE14-40ED-9DF3-4F2AEFDC3F47}" srcOrd="0" destOrd="0" presId="urn:microsoft.com/office/officeart/2018/2/layout/IconLabelList"/>
    <dgm:cxn modelId="{BFC64807-8A52-4C4D-828C-2C27128ED839}" type="presParOf" srcId="{E346E354-3B17-4205-913B-04E523132D36}" destId="{1D9F2334-D3A8-4371-9C34-45AB4D3929A5}" srcOrd="1" destOrd="0" presId="urn:microsoft.com/office/officeart/2018/2/layout/IconLabelList"/>
    <dgm:cxn modelId="{11B8BB52-160E-4022-814D-7B8249135A96}" type="presParOf" srcId="{E346E354-3B17-4205-913B-04E523132D36}" destId="{C61B50DD-3B26-48B5-86E7-C5D5486B7E21}" srcOrd="2" destOrd="0" presId="urn:microsoft.com/office/officeart/2018/2/layout/IconLabelList"/>
    <dgm:cxn modelId="{2EF7AC2B-D236-4319-A167-5197D91B6C4C}" type="presParOf" srcId="{A1716B1F-16AF-45A1-BB66-62651CFF97A6}" destId="{C0D4EE9F-B644-4D43-B2B8-2DB63285ECC8}" srcOrd="5" destOrd="0" presId="urn:microsoft.com/office/officeart/2018/2/layout/IconLabelList"/>
    <dgm:cxn modelId="{76D4E723-971E-4206-A9EF-D8F3FADFA539}" type="presParOf" srcId="{A1716B1F-16AF-45A1-BB66-62651CFF97A6}" destId="{2FEAEB73-A7A0-4F43-97B8-A359BE2C93C5}" srcOrd="6" destOrd="0" presId="urn:microsoft.com/office/officeart/2018/2/layout/IconLabelList"/>
    <dgm:cxn modelId="{660B84FB-D962-459C-8FC2-A93DA03E5D8B}" type="presParOf" srcId="{2FEAEB73-A7A0-4F43-97B8-A359BE2C93C5}" destId="{03F3CC12-3938-464E-BE2E-67FE3C2E3857}" srcOrd="0" destOrd="0" presId="urn:microsoft.com/office/officeart/2018/2/layout/IconLabelList"/>
    <dgm:cxn modelId="{643267F6-6130-49C3-83D7-9CDA583D2D42}" type="presParOf" srcId="{2FEAEB73-A7A0-4F43-97B8-A359BE2C93C5}" destId="{C73E1087-C834-4E21-879D-57449585B4BA}" srcOrd="1" destOrd="0" presId="urn:microsoft.com/office/officeart/2018/2/layout/IconLabelList"/>
    <dgm:cxn modelId="{F9D70EC1-7637-41E7-9880-5FEE118DFC14}" type="presParOf" srcId="{2FEAEB73-A7A0-4F43-97B8-A359BE2C93C5}" destId="{9D10EF83-D923-4398-B15E-FCEF83091442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BC1F-C9B2-4FEF-AAD1-D8BD0DC6C6BA}">
      <dsp:nvSpPr>
        <dsp:cNvPr id="0" name=""/>
        <dsp:cNvSpPr/>
      </dsp:nvSpPr>
      <dsp:spPr>
        <a:xfrm>
          <a:off x="94966" y="2454952"/>
          <a:ext cx="415283" cy="415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1CD8A-87BE-49AA-9F38-BCEE3791CEB2}">
      <dsp:nvSpPr>
        <dsp:cNvPr id="0" name=""/>
        <dsp:cNvSpPr/>
      </dsp:nvSpPr>
      <dsp:spPr>
        <a:xfrm>
          <a:off x="776519" y="340299"/>
          <a:ext cx="2865195" cy="3340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/>
            <a:t>Academia de Amadores de Música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/>
            <a:t>Rua Nova da Trindade, 18-2º </a:t>
          </a:r>
          <a:r>
            <a:rPr lang="pt-PT" sz="1100" b="0" kern="1200" dirty="0" err="1"/>
            <a:t>Esq</a:t>
          </a:r>
          <a:endParaRPr lang="pt-PT" sz="1100" b="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kern="1200" dirty="0"/>
            <a:t>1200-303 Lisboa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kern="1200" dirty="0"/>
        </a:p>
      </dsp:txBody>
      <dsp:txXfrm>
        <a:off x="776519" y="340299"/>
        <a:ext cx="2865195" cy="3340678"/>
      </dsp:txXfrm>
    </dsp:sp>
    <dsp:sp modelId="{3E7D3868-8CD3-44DA-9537-FBE5D4912112}">
      <dsp:nvSpPr>
        <dsp:cNvPr id="0" name=""/>
        <dsp:cNvSpPr/>
      </dsp:nvSpPr>
      <dsp:spPr>
        <a:xfrm>
          <a:off x="97284" y="358734"/>
          <a:ext cx="415283" cy="4152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E7830-7B52-4DB7-B738-B8C25FAF85C2}">
      <dsp:nvSpPr>
        <dsp:cNvPr id="0" name=""/>
        <dsp:cNvSpPr/>
      </dsp:nvSpPr>
      <dsp:spPr>
        <a:xfrm>
          <a:off x="192105" y="2592254"/>
          <a:ext cx="3035664" cy="23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u="none" kern="120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www.amadoresdemusica.org.pt</a:t>
          </a:r>
          <a:endParaRPr lang="en-US" sz="1100" u="none" kern="1200" dirty="0">
            <a:solidFill>
              <a:schemeClr val="tx1"/>
            </a:solidFill>
          </a:endParaRPr>
        </a:p>
      </dsp:txBody>
      <dsp:txXfrm>
        <a:off x="192105" y="2592254"/>
        <a:ext cx="3035664" cy="232285"/>
      </dsp:txXfrm>
    </dsp:sp>
    <dsp:sp modelId="{AAD675B3-CE14-40ED-9DF3-4F2AEFDC3F47}">
      <dsp:nvSpPr>
        <dsp:cNvPr id="0" name=""/>
        <dsp:cNvSpPr/>
      </dsp:nvSpPr>
      <dsp:spPr>
        <a:xfrm>
          <a:off x="95251" y="1110208"/>
          <a:ext cx="415283" cy="41528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B50DD-3B26-48B5-86E7-C5D5486B7E21}">
      <dsp:nvSpPr>
        <dsp:cNvPr id="0" name=""/>
        <dsp:cNvSpPr/>
      </dsp:nvSpPr>
      <dsp:spPr>
        <a:xfrm>
          <a:off x="705699" y="1269478"/>
          <a:ext cx="1137968" cy="36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Tel: 21 342 50 22</a:t>
          </a:r>
          <a:endParaRPr lang="en-US" sz="1100" kern="1200" dirty="0"/>
        </a:p>
      </dsp:txBody>
      <dsp:txXfrm>
        <a:off x="705699" y="1269478"/>
        <a:ext cx="1137968" cy="369140"/>
      </dsp:txXfrm>
    </dsp:sp>
    <dsp:sp modelId="{03F3CC12-3938-464E-BE2E-67FE3C2E3857}">
      <dsp:nvSpPr>
        <dsp:cNvPr id="0" name=""/>
        <dsp:cNvSpPr/>
      </dsp:nvSpPr>
      <dsp:spPr>
        <a:xfrm>
          <a:off x="83082" y="1805935"/>
          <a:ext cx="415283" cy="4152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EF83-D923-4398-B15E-FCEF83091442}">
      <dsp:nvSpPr>
        <dsp:cNvPr id="0" name=""/>
        <dsp:cNvSpPr/>
      </dsp:nvSpPr>
      <dsp:spPr>
        <a:xfrm>
          <a:off x="279674" y="1931046"/>
          <a:ext cx="2445169" cy="12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/>
            <a:t>geral@amadoresdemusica.org.pt</a:t>
          </a:r>
          <a:endParaRPr lang="en-US" sz="1100" kern="1200" dirty="0"/>
        </a:p>
      </dsp:txBody>
      <dsp:txXfrm>
        <a:off x="279674" y="1931046"/>
        <a:ext cx="2445169" cy="12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5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6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7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6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2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4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46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8C132-9721-4A6E-80BA-4F8B03C5E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926" y="1419225"/>
            <a:ext cx="6798608" cy="2695575"/>
          </a:xfrm>
        </p:spPr>
        <p:txBody>
          <a:bodyPr>
            <a:normAutofit/>
          </a:bodyPr>
          <a:lstStyle/>
          <a:p>
            <a:pPr algn="ctr"/>
            <a:r>
              <a:rPr lang="pt-PT" sz="5400" dirty="0">
                <a:solidFill>
                  <a:srgbClr val="FFFFFF"/>
                </a:solidFill>
              </a:rPr>
              <a:t>Ensino Articulado da Música</a:t>
            </a:r>
            <a:br>
              <a:rPr lang="pt-PT" dirty="0">
                <a:solidFill>
                  <a:srgbClr val="FFFFFF"/>
                </a:solidFill>
              </a:rPr>
            </a:b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0824957D-A3BE-44ED-8E76-308D1878C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926" y="4850296"/>
            <a:ext cx="5860413" cy="388454"/>
          </a:xfrm>
        </p:spPr>
        <p:txBody>
          <a:bodyPr>
            <a:normAutofit fontScale="92500" lnSpcReduction="20000"/>
          </a:bodyPr>
          <a:lstStyle/>
          <a:p>
            <a:endParaRPr lang="pt-PT" sz="2000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7D3997-C07C-48E0-A7AA-27EB59D97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96" y="1442714"/>
            <a:ext cx="3053422" cy="42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3B936-C461-43A3-A0E2-BD912869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pt-PT" sz="2400">
                <a:solidFill>
                  <a:schemeClr val="bg1">
                    <a:lumMod val="85000"/>
                    <a:lumOff val="15000"/>
                  </a:schemeClr>
                </a:solidFill>
              </a:rPr>
              <a:t>Pré-inscrições </a:t>
            </a:r>
            <a:br>
              <a:rPr lang="pt-PT" sz="240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pt-PT" sz="240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PT" sz="200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br>
              <a:rPr lang="pt-PT" sz="280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pt-PT" sz="280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PT" sz="2400">
                <a:solidFill>
                  <a:schemeClr val="bg1">
                    <a:lumMod val="85000"/>
                    <a:lumOff val="15000"/>
                  </a:schemeClr>
                </a:solidFill>
              </a:rPr>
              <a:t>Mais informações:</a:t>
            </a:r>
            <a:br>
              <a:rPr lang="pt-PT" sz="240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pt-PT" sz="240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pt-PT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78F1A695-BA63-4F5A-A5AB-EA2C0D20F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805512"/>
              </p:ext>
            </p:extLst>
          </p:nvPr>
        </p:nvGraphicFramePr>
        <p:xfrm>
          <a:off x="4546547" y="1207782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93F95FD2-1D14-4BE7-9FB8-A349B7553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6" y="3805892"/>
            <a:ext cx="1517768" cy="21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82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152E60-FAA4-4252-860B-F56E95D3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t-PT" sz="3100" dirty="0">
                <a:solidFill>
                  <a:srgbClr val="FFFFFF"/>
                </a:solidFill>
              </a:rPr>
              <a:t>O que é o ensino articulado?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095CC8-E0E4-4DCD-B8AF-92331520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1400" dirty="0">
                <a:solidFill>
                  <a:srgbClr val="FFFFFF"/>
                </a:solidFill>
              </a:rPr>
              <a:t>O </a:t>
            </a:r>
            <a:r>
              <a:rPr lang="pt-PT" sz="1400" i="1" dirty="0">
                <a:solidFill>
                  <a:srgbClr val="FFFFFF"/>
                </a:solidFill>
              </a:rPr>
              <a:t>ensino articulado </a:t>
            </a:r>
            <a:r>
              <a:rPr lang="pt-PT" sz="1400" dirty="0">
                <a:solidFill>
                  <a:srgbClr val="FFFFFF"/>
                </a:solidFill>
              </a:rPr>
              <a:t>é uma das formas de frequência do Ensino Artístico Especializado (Música e Dança), que prevê a articulação logística e curricular entre a escola do ensino regular e a de Ensino Artístico Especializado. </a:t>
            </a:r>
            <a:br>
              <a:rPr lang="pt-PT" sz="1400" dirty="0">
                <a:solidFill>
                  <a:srgbClr val="FFFFFF"/>
                </a:solidFill>
              </a:rPr>
            </a:br>
            <a:r>
              <a:rPr lang="pt-PT" sz="1400" dirty="0">
                <a:solidFill>
                  <a:srgbClr val="FFFFFF"/>
                </a:solidFill>
              </a:rPr>
              <a:t>Os alunos passam a usufruir de um plano de estudos específico, no qual a componente artística leccionada na escola do ensino regular é substituída e aprimorada, passando a estar a cargo da Academia de Amadores de Música</a:t>
            </a:r>
            <a:r>
              <a:rPr lang="pt-PT" sz="1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0779DBA-E4ED-604D-A2C0-2CF4C896E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/>
          <a:stretch/>
        </p:blipFill>
        <p:spPr>
          <a:xfrm>
            <a:off x="4241830" y="601200"/>
            <a:ext cx="7503636" cy="57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BE7BFF-3CDA-4CDC-A341-E24CC909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FFFFFF"/>
                </a:solidFill>
              </a:rPr>
              <a:t>Quando é que um aluno se pode candidatar ao ensino articulado?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161593-8104-49EA-B984-50FE9702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PT" sz="1400" dirty="0">
                <a:solidFill>
                  <a:srgbClr val="FFFFFF"/>
                </a:solidFill>
              </a:rPr>
              <a:t>A candidatura para o </a:t>
            </a:r>
            <a:r>
              <a:rPr lang="pt-PT" sz="1400" i="1" dirty="0">
                <a:solidFill>
                  <a:srgbClr val="FFFFFF"/>
                </a:solidFill>
              </a:rPr>
              <a:t>ensino articulado</a:t>
            </a:r>
            <a:r>
              <a:rPr lang="pt-PT" sz="1400" dirty="0">
                <a:solidFill>
                  <a:srgbClr val="FFFFFF"/>
                </a:solidFill>
              </a:rPr>
              <a:t> é feita na transição do 1º para o 2º Ciclo do Ensino Básico (transição para o 5º ano). Para tal, os candidatos realizam uma Prova de Aptidão Musical, de carácter eliminatório, </a:t>
            </a:r>
            <a:r>
              <a:rPr lang="pt-PT" sz="1400" dirty="0" err="1">
                <a:solidFill>
                  <a:srgbClr val="FFFFFF"/>
                </a:solidFill>
              </a:rPr>
              <a:t>efectuada</a:t>
            </a:r>
            <a:r>
              <a:rPr lang="pt-PT" sz="1400" dirty="0">
                <a:solidFill>
                  <a:srgbClr val="FFFFFF"/>
                </a:solidFill>
              </a:rPr>
              <a:t> na Academia de Amadores de Música.</a:t>
            </a:r>
          </a:p>
        </p:txBody>
      </p:sp>
      <p:pic>
        <p:nvPicPr>
          <p:cNvPr id="5" name="Imagem 4" descr="Uma imagem com banana, alimentação, garrafa, deitado&#10;&#10;Descrição gerada automaticamente">
            <a:extLst>
              <a:ext uri="{FF2B5EF4-FFF2-40B4-BE49-F238E27FC236}">
                <a16:creationId xmlns:a16="http://schemas.microsoft.com/office/drawing/2014/main" id="{84A1084F-B4A5-493A-A59C-325C971F9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1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79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B831FC-A3FA-470D-A805-4F6C21FA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FFFFFF"/>
                </a:solidFill>
              </a:rPr>
              <a:t>Quais as disciplinas do currículo regular a que o aluno dispensa?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1ACADA-4D9F-42FF-BFD2-FA20BFA8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r>
              <a:rPr lang="pt-PT" dirty="0">
                <a:solidFill>
                  <a:srgbClr val="FFFFFF"/>
                </a:solidFill>
              </a:rPr>
              <a:t>Educação Musical </a:t>
            </a:r>
          </a:p>
          <a:p>
            <a:r>
              <a:rPr lang="pt-PT" dirty="0">
                <a:solidFill>
                  <a:srgbClr val="FFFFFF"/>
                </a:solidFill>
              </a:rPr>
              <a:t>Educação Tecnológica </a:t>
            </a:r>
          </a:p>
          <a:p>
            <a:r>
              <a:rPr lang="pt-PT" dirty="0">
                <a:solidFill>
                  <a:srgbClr val="FFFFFF"/>
                </a:solidFill>
              </a:rPr>
              <a:t>Oferta Complementar de escola.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E57B95-346A-0949-B2FD-65EF7ED91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6087" r="8424" b="9495"/>
          <a:stretch/>
        </p:blipFill>
        <p:spPr>
          <a:xfrm>
            <a:off x="4241829" y="601199"/>
            <a:ext cx="7503637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6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175685-0E6D-4B85-947B-198DA40B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0" kern="1200" cap="all">
                <a:latin typeface="+mj-lt"/>
                <a:ea typeface="+mj-ea"/>
                <a:cs typeface="+mj-cs"/>
              </a:rPr>
              <a:t>Quais são as disciplinas da componente Musical e qual a sua carga horária?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CFDE13-B915-DA4A-99E5-7FB02A76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/>
              <a:t>Instrumento</a:t>
            </a:r>
            <a:r>
              <a:rPr lang="en-US" sz="1400" dirty="0"/>
              <a:t> – 45 min. </a:t>
            </a:r>
            <a:r>
              <a:rPr lang="en-US" sz="1400" dirty="0" err="1"/>
              <a:t>semana</a:t>
            </a:r>
            <a:endParaRPr lang="en-US" sz="1400" dirty="0"/>
          </a:p>
          <a:p>
            <a:pPr>
              <a:lnSpc>
                <a:spcPct val="110000"/>
              </a:lnSpc>
            </a:pPr>
            <a:br>
              <a:rPr lang="en-US" sz="1400" dirty="0"/>
            </a:br>
            <a:r>
              <a:rPr lang="en-US" sz="1400" dirty="0" err="1"/>
              <a:t>Formação</a:t>
            </a:r>
            <a:r>
              <a:rPr lang="en-US" sz="1400" dirty="0"/>
              <a:t> Musical – 3 x 45 min. </a:t>
            </a:r>
            <a:r>
              <a:rPr lang="en-US" sz="1400" dirty="0" err="1"/>
              <a:t>semana</a:t>
            </a:r>
            <a:endParaRPr lang="en-US" sz="1400" dirty="0"/>
          </a:p>
          <a:p>
            <a:pPr>
              <a:lnSpc>
                <a:spcPct val="110000"/>
              </a:lnSpc>
            </a:pPr>
            <a:br>
              <a:rPr lang="en-US" sz="1400" dirty="0"/>
            </a:br>
            <a:r>
              <a:rPr lang="en-US" sz="1400" dirty="0" err="1"/>
              <a:t>Classe</a:t>
            </a:r>
            <a:r>
              <a:rPr lang="en-US" sz="1400" dirty="0"/>
              <a:t> de Conjunto – 2 x 45 min. </a:t>
            </a:r>
            <a:r>
              <a:rPr lang="en-US" sz="1400" dirty="0" err="1"/>
              <a:t>semana</a:t>
            </a:r>
            <a:endParaRPr lang="en-US" sz="1400" dirty="0"/>
          </a:p>
          <a:p>
            <a:pPr>
              <a:lnSpc>
                <a:spcPct val="110000"/>
              </a:lnSpc>
            </a:pPr>
            <a:br>
              <a:rPr lang="en-US" sz="1400" dirty="0"/>
            </a:b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i="1" dirty="0"/>
              <a:t>(</a:t>
            </a:r>
            <a:r>
              <a:rPr lang="en-US" sz="1400" i="1" dirty="0" err="1"/>
              <a:t>Portaria</a:t>
            </a:r>
            <a:r>
              <a:rPr lang="en-US" sz="1400" i="1" dirty="0"/>
              <a:t> n.º 225/2012, de 30 de </a:t>
            </a:r>
            <a:r>
              <a:rPr lang="en-US" sz="1400" i="1" dirty="0" err="1"/>
              <a:t>Julho</a:t>
            </a:r>
            <a:r>
              <a:rPr lang="en-US" sz="1400" i="1" dirty="0"/>
              <a:t>)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endParaRPr lang="en-US" sz="1400" dirty="0"/>
          </a:p>
        </p:txBody>
      </p:sp>
      <p:pic>
        <p:nvPicPr>
          <p:cNvPr id="6" name="Imagem 5" descr="Uma imagem com mesa, sentado, de madeira, pequeno&#10;&#10;Descrição gerada automaticamente">
            <a:extLst>
              <a:ext uri="{FF2B5EF4-FFF2-40B4-BE49-F238E27FC236}">
                <a16:creationId xmlns:a16="http://schemas.microsoft.com/office/drawing/2014/main" id="{AC593E6A-E0CC-4FFA-826A-9D6C28045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5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4659555-0E13-413F-9803-8791794B1B7E}"/>
              </a:ext>
            </a:extLst>
          </p:cNvPr>
          <p:cNvSpPr/>
          <p:nvPr/>
        </p:nvSpPr>
        <p:spPr>
          <a:xfrm>
            <a:off x="1013680" y="8983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pt-PT" dirty="0"/>
            </a:b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816604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F6E749-4589-44CF-9FB8-515C84F7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FFFFFF"/>
                </a:solidFill>
              </a:rPr>
              <a:t>Qual o custo de frequência do curso de Música em regime articulado?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3FC3861-BB39-4125-9D53-D77C4897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750995"/>
            <a:ext cx="3259016" cy="34569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1400" dirty="0">
                <a:solidFill>
                  <a:srgbClr val="FFFFFF"/>
                </a:solidFill>
              </a:rPr>
              <a:t>A frequência do Curso Básico de Música em </a:t>
            </a:r>
            <a:r>
              <a:rPr lang="pt-PT" sz="1400" i="1" dirty="0">
                <a:solidFill>
                  <a:srgbClr val="FFFFFF"/>
                </a:solidFill>
              </a:rPr>
              <a:t>regime articulado financiado </a:t>
            </a:r>
            <a:r>
              <a:rPr lang="pt-PT" sz="1400" dirty="0">
                <a:solidFill>
                  <a:srgbClr val="FFFFFF"/>
                </a:solidFill>
              </a:rPr>
              <a:t>é gratuita, implicando, contudo,  a aquisição de material pedagógico indispensável para a sua frequência, como o instrumento selecionado, livros, partituras e outros materiais específicos de cada disciplina</a:t>
            </a:r>
            <a:r>
              <a:rPr lang="pt-PT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E42ABE-D1C6-F845-8EF0-292993689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b="15582"/>
          <a:stretch/>
        </p:blipFill>
        <p:spPr>
          <a:xfrm>
            <a:off x="4241829" y="601200"/>
            <a:ext cx="7514967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9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57E146-D6EC-45C5-897A-E342023A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t-PT" sz="2800">
                <a:solidFill>
                  <a:srgbClr val="FFFFFF"/>
                </a:solidFill>
              </a:rPr>
              <a:t>Como se processa a candidatura a este regime?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059E77-4934-459B-BF05-1AE11164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1400" dirty="0">
                <a:solidFill>
                  <a:srgbClr val="FFFFFF"/>
                </a:solidFill>
              </a:rPr>
              <a:t>A candidatura deve ser feita na Academia de Amadores de Música, que agendará a Prova de Aptidão Musical para o ao acesso ao EARtM. </a:t>
            </a:r>
          </a:p>
          <a:p>
            <a:pPr marL="0" indent="0">
              <a:buNone/>
            </a:pPr>
            <a:endParaRPr lang="pt-PT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PT" sz="1400" dirty="0">
                <a:solidFill>
                  <a:srgbClr val="FFFFFF"/>
                </a:solidFill>
              </a:rPr>
              <a:t>A admissão dos candidatos far-se-á com base na seriação dos resultados, por ordem decrescente, até ao total preenchimento das vagas existentes.</a:t>
            </a:r>
          </a:p>
        </p:txBody>
      </p:sp>
      <p:pic>
        <p:nvPicPr>
          <p:cNvPr id="6" name="Imagem 5" descr="Uma imagem com pessoa, interior, piano, mesa&#10;&#10;Descrição gerada automaticamente">
            <a:extLst>
              <a:ext uri="{FF2B5EF4-FFF2-40B4-BE49-F238E27FC236}">
                <a16:creationId xmlns:a16="http://schemas.microsoft.com/office/drawing/2014/main" id="{6A68E3C1-7034-4A6C-9635-12AF0486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 r="2" b="2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8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6EAB0D-D083-4E90-A98E-10C0DE4A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FFFFFF"/>
                </a:solidFill>
              </a:rPr>
              <a:t>Quais os instrumentos </a:t>
            </a:r>
            <a:r>
              <a:rPr lang="pt-PT" sz="2400">
                <a:solidFill>
                  <a:srgbClr val="FFFFFF"/>
                </a:solidFill>
              </a:rPr>
              <a:t>leccionados</a:t>
            </a:r>
            <a:r>
              <a:rPr lang="pt-PT" sz="2400" dirty="0">
                <a:solidFill>
                  <a:srgbClr val="FFFFFF"/>
                </a:solidFill>
              </a:rPr>
              <a:t> na AAM?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3E68DB-8563-4C2B-95ED-8552D57B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600" dirty="0">
                <a:solidFill>
                  <a:srgbClr val="FFFFFF"/>
                </a:solidFill>
              </a:rPr>
              <a:t>A AAM disponibiliza os cursos de: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Violino 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Violeta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Violoncelo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Contrabaixo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Piano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Cravo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Guitarra 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Flauta Transversal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Saxofone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Trompete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Flauta de Bisel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Clarinete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Percussão 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Canto</a:t>
            </a:r>
          </a:p>
          <a:p>
            <a:pPr marL="447675" indent="-180975">
              <a:lnSpc>
                <a:spcPct val="110000"/>
              </a:lnSpc>
            </a:pPr>
            <a:r>
              <a:rPr lang="pt-PT" sz="600" dirty="0">
                <a:solidFill>
                  <a:srgbClr val="FFFFFF"/>
                </a:solidFill>
              </a:rPr>
              <a:t>Harpa</a:t>
            </a:r>
            <a:br>
              <a:rPr lang="pt-PT" sz="600" dirty="0">
                <a:solidFill>
                  <a:srgbClr val="FFFFFF"/>
                </a:solidFill>
              </a:rPr>
            </a:br>
            <a:endParaRPr lang="pt-PT" sz="6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t-PT" sz="600" dirty="0">
              <a:solidFill>
                <a:srgbClr val="FFFFFF"/>
              </a:solidFill>
            </a:endParaRPr>
          </a:p>
        </p:txBody>
      </p:sp>
      <p:pic>
        <p:nvPicPr>
          <p:cNvPr id="7" name="Imagem 6" descr="Uma imagem com mesa, interior, sentado, de madeira&#10;&#10;Descrição gerada automaticamente">
            <a:extLst>
              <a:ext uri="{FF2B5EF4-FFF2-40B4-BE49-F238E27FC236}">
                <a16:creationId xmlns:a16="http://schemas.microsoft.com/office/drawing/2014/main" id="{3A22283E-A8F7-4976-9F62-2CB05997A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26289" b="-1"/>
          <a:stretch/>
        </p:blipFill>
        <p:spPr>
          <a:xfrm>
            <a:off x="4149854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2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81F222-AEE2-406A-ACA6-8E7547B6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123844"/>
          </a:xfrm>
        </p:spPr>
        <p:txBody>
          <a:bodyPr>
            <a:normAutofit/>
          </a:bodyPr>
          <a:lstStyle/>
          <a:p>
            <a:r>
              <a:rPr lang="pt-PT" sz="3400" dirty="0">
                <a:solidFill>
                  <a:srgbClr val="FFFFFF"/>
                </a:solidFill>
              </a:rPr>
              <a:t>E se não for </a:t>
            </a:r>
            <a:r>
              <a:rPr lang="pt-PT" sz="3400" dirty="0" err="1">
                <a:solidFill>
                  <a:srgbClr val="FFFFFF"/>
                </a:solidFill>
              </a:rPr>
              <a:t>seleccionado</a:t>
            </a:r>
            <a:r>
              <a:rPr lang="pt-PT" sz="3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7FCDF7-6CDC-4FFC-A58B-141A3421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068596"/>
            <a:ext cx="3123783" cy="413937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1200" dirty="0">
                <a:solidFill>
                  <a:srgbClr val="FFFFFF"/>
                </a:solidFill>
              </a:rPr>
              <a:t>O acesso aos Cursos de Música financiados pelo Ministério de Educação tem o objectivo de proporcionar o ensino da música de forma gratuita a um maior número de crianças do Ensino Básico. Os candidatos não admitidos a este regime têm sempre a possibilidade de frequentar o mesmo curso, em regime não financiado (Supletivo ou Livre) na nossa Escola.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1200" dirty="0">
                <a:solidFill>
                  <a:srgbClr val="FFFFFF"/>
                </a:solidFill>
              </a:rPr>
              <a:t>A transição entre regimes é possível ao longo do percurso formativo dos alunos, de acordo com as vagas existentes e os resultados obtidos pelos mesmos. Assim, um aluno que não tenha obtido inicialmente o financiamento estatal, poderá eventualmente consegui-lo durante o seu percurso.</a:t>
            </a:r>
          </a:p>
          <a:p>
            <a:pPr marL="0" indent="0">
              <a:lnSpc>
                <a:spcPct val="110000"/>
              </a:lnSpc>
              <a:buNone/>
            </a:pPr>
            <a:endParaRPr lang="pt-PT" sz="1200" dirty="0">
              <a:solidFill>
                <a:srgbClr val="FFFFFF"/>
              </a:solidFill>
            </a:endParaRPr>
          </a:p>
        </p:txBody>
      </p:sp>
      <p:pic>
        <p:nvPicPr>
          <p:cNvPr id="13" name="Imagem 12" descr="Uma imagem com música, piano, interior, mesa&#10;&#10;Descrição gerada automaticamente">
            <a:extLst>
              <a:ext uri="{FF2B5EF4-FFF2-40B4-BE49-F238E27FC236}">
                <a16:creationId xmlns:a16="http://schemas.microsoft.com/office/drawing/2014/main" id="{DAEFB94E-1A03-0D4D-9B9D-9A9014B9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r="1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0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542</Words>
  <Application>Microsoft Office PowerPoint</Application>
  <PresentationFormat>Ecrã Panorâmico</PresentationFormat>
  <Paragraphs>52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Univers</vt:lpstr>
      <vt:lpstr>Univers Condensed</vt:lpstr>
      <vt:lpstr>Wingdings 2</vt:lpstr>
      <vt:lpstr>DividendVTI</vt:lpstr>
      <vt:lpstr>Ensino Articulado da Música </vt:lpstr>
      <vt:lpstr>O que é o ensino articulado?</vt:lpstr>
      <vt:lpstr>Quando é que um aluno se pode candidatar ao ensino articulado?</vt:lpstr>
      <vt:lpstr>Quais as disciplinas do currículo regular a que o aluno dispensa?</vt:lpstr>
      <vt:lpstr>Quais são as disciplinas da componente Musical e qual a sua carga horária?</vt:lpstr>
      <vt:lpstr>Qual o custo de frequência do curso de Música em regime articulado?</vt:lpstr>
      <vt:lpstr>Como se processa a candidatura a este regime?</vt:lpstr>
      <vt:lpstr>Quais os instrumentos leccionados na AAM?</vt:lpstr>
      <vt:lpstr>E se não for seleccionado?</vt:lpstr>
      <vt:lpstr>Pré-inscrições   e  Mais informações: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Articulado da Música</dc:title>
  <dc:creator>Conceição Sousa</dc:creator>
  <cp:lastModifiedBy>Direcção Pedagógica</cp:lastModifiedBy>
  <cp:revision>11</cp:revision>
  <dcterms:created xsi:type="dcterms:W3CDTF">2020-04-20T20:44:14Z</dcterms:created>
  <dcterms:modified xsi:type="dcterms:W3CDTF">2024-02-22T14:15:55Z</dcterms:modified>
</cp:coreProperties>
</file>